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76" r:id="rId5"/>
    <p:sldMasterId id="2147483677" r:id="rId6"/>
    <p:sldMasterId id="2147483678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</p:sldIdLst>
  <p:sldSz cy="5143500" cx="9144000"/>
  <p:notesSz cx="6799250" cy="9929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BC248B9-A013-4C4D-BD2E-DC8D12B3629D}">
  <a:tblStyle styleId="{5BC248B9-A013-4C4D-BD2E-DC8D12B3629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20" Type="http://schemas.openxmlformats.org/officeDocument/2006/relationships/slide" Target="slides/slide1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22" Type="http://schemas.openxmlformats.org/officeDocument/2006/relationships/slide" Target="slides/slide14.xml"/><Relationship Id="rId44" Type="http://schemas.openxmlformats.org/officeDocument/2006/relationships/slide" Target="slides/slide36.xml"/><Relationship Id="rId21" Type="http://schemas.openxmlformats.org/officeDocument/2006/relationships/slide" Target="slides/slide13.xml"/><Relationship Id="rId43" Type="http://schemas.openxmlformats.org/officeDocument/2006/relationships/slide" Target="slides/slide35.xml"/><Relationship Id="rId24" Type="http://schemas.openxmlformats.org/officeDocument/2006/relationships/slide" Target="slides/slide16.xml"/><Relationship Id="rId46" Type="http://schemas.openxmlformats.org/officeDocument/2006/relationships/slide" Target="slides/slide38.xml"/><Relationship Id="rId23" Type="http://schemas.openxmlformats.org/officeDocument/2006/relationships/slide" Target="slides/slide15.xml"/><Relationship Id="rId45" Type="http://schemas.openxmlformats.org/officeDocument/2006/relationships/slide" Target="slides/slide37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8" Type="http://schemas.openxmlformats.org/officeDocument/2006/relationships/slide" Target="slides/slide40.xml"/><Relationship Id="rId25" Type="http://schemas.openxmlformats.org/officeDocument/2006/relationships/slide" Target="slides/slide17.xml"/><Relationship Id="rId47" Type="http://schemas.openxmlformats.org/officeDocument/2006/relationships/slide" Target="slides/slide39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slide" Target="slides/slide25.xml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slide" Target="slides/slide27.xml"/><Relationship Id="rId12" Type="http://schemas.openxmlformats.org/officeDocument/2006/relationships/slide" Target="slides/slide4.xml"/><Relationship Id="rId34" Type="http://schemas.openxmlformats.org/officeDocument/2006/relationships/slide" Target="slides/slide26.xml"/><Relationship Id="rId15" Type="http://schemas.openxmlformats.org/officeDocument/2006/relationships/slide" Target="slides/slide7.xml"/><Relationship Id="rId37" Type="http://schemas.openxmlformats.org/officeDocument/2006/relationships/slide" Target="slides/slide29.xml"/><Relationship Id="rId14" Type="http://schemas.openxmlformats.org/officeDocument/2006/relationships/slide" Target="slides/slide6.xml"/><Relationship Id="rId36" Type="http://schemas.openxmlformats.org/officeDocument/2006/relationships/slide" Target="slides/slide28.xml"/><Relationship Id="rId17" Type="http://schemas.openxmlformats.org/officeDocument/2006/relationships/slide" Target="slides/slide9.xml"/><Relationship Id="rId39" Type="http://schemas.openxmlformats.org/officeDocument/2006/relationships/slide" Target="slides/slide31.xml"/><Relationship Id="rId16" Type="http://schemas.openxmlformats.org/officeDocument/2006/relationships/slide" Target="slides/slide8.xml"/><Relationship Id="rId38" Type="http://schemas.openxmlformats.org/officeDocument/2006/relationships/slide" Target="slides/slide30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1275" y="0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31337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1275" y="9431337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7" name="Google Shape;207;p1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:notes"/>
          <p:cNvSpPr txBox="1"/>
          <p:nvPr/>
        </p:nvSpPr>
        <p:spPr>
          <a:xfrm>
            <a:off x="3851275" y="9431337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9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49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0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50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1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51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2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52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3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53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4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54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5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55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6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56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7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57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8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58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40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9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59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0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60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1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61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2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62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3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63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4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64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5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65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6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66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7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67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8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68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1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41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9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69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0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70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1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71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2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72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4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74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76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4" name="Google Shape;564;p76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76:notes"/>
          <p:cNvSpPr txBox="1"/>
          <p:nvPr/>
        </p:nvSpPr>
        <p:spPr>
          <a:xfrm>
            <a:off x="3851275" y="9431337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8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7" name="Google Shape;577;p78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78:notes"/>
          <p:cNvSpPr txBox="1"/>
          <p:nvPr/>
        </p:nvSpPr>
        <p:spPr>
          <a:xfrm>
            <a:off x="3851275" y="9431337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81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9" name="Google Shape;589;p81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81:notes"/>
          <p:cNvSpPr txBox="1"/>
          <p:nvPr/>
        </p:nvSpPr>
        <p:spPr>
          <a:xfrm>
            <a:off x="3851275" y="9431337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85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85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86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86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2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42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87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87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3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43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4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4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6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6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7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47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8:notes"/>
          <p:cNvSpPr txBox="1"/>
          <p:nvPr>
            <p:ph idx="1" type="body"/>
          </p:nvPr>
        </p:nvSpPr>
        <p:spPr>
          <a:xfrm>
            <a:off x="679450" y="4716462"/>
            <a:ext cx="5440500" cy="4468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48:notes"/>
          <p:cNvSpPr/>
          <p:nvPr>
            <p:ph idx="2" type="sldImg"/>
          </p:nvPr>
        </p:nvSpPr>
        <p:spPr>
          <a:xfrm>
            <a:off x="90487" y="744537"/>
            <a:ext cx="6618300" cy="3724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1" type="body"/>
          </p:nvPr>
        </p:nvSpPr>
        <p:spPr>
          <a:xfrm rot="5400000">
            <a:off x="1272750" y="-609571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4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5"/>
          <p:cNvSpPr txBox="1"/>
          <p:nvPr>
            <p:ph idx="1" type="body"/>
          </p:nvPr>
        </p:nvSpPr>
        <p:spPr>
          <a:xfrm rot="5400000">
            <a:off x="2874750" y="-1217399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5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6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5" name="Google Shape;105;p16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6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6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457201" y="204787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1" name="Google Shape;111;p17"/>
          <p:cNvSpPr txBox="1"/>
          <p:nvPr>
            <p:ph idx="2" type="body"/>
          </p:nvPr>
        </p:nvSpPr>
        <p:spPr>
          <a:xfrm>
            <a:off x="457201" y="1076326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2" name="Google Shape;112;p17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7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8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8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4" name="Google Shape;124;p19"/>
          <p:cNvSpPr txBox="1"/>
          <p:nvPr>
            <p:ph idx="3" type="body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5" name="Google Shape;125;p19"/>
          <p:cNvSpPr txBox="1"/>
          <p:nvPr>
            <p:ph idx="4" type="body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6" name="Google Shape;126;p19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9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32" name="Google Shape;132;p20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33" name="Google Shape;133;p20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0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0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2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2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23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3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3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5" name="Google Shape;155;p24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4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4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5"/>
          <p:cNvSpPr txBox="1"/>
          <p:nvPr>
            <p:ph idx="1" type="body"/>
          </p:nvPr>
        </p:nvSpPr>
        <p:spPr>
          <a:xfrm rot="5400000">
            <a:off x="1272750" y="-609571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25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5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5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6"/>
          <p:cNvSpPr txBox="1"/>
          <p:nvPr>
            <p:ph idx="1" type="body"/>
          </p:nvPr>
        </p:nvSpPr>
        <p:spPr>
          <a:xfrm rot="5400000">
            <a:off x="2874750" y="-1217399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26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6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6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7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27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74" name="Google Shape;174;p27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27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7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/>
          <p:nvPr>
            <p:ph type="title"/>
          </p:nvPr>
        </p:nvSpPr>
        <p:spPr>
          <a:xfrm>
            <a:off x="457201" y="204787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28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80" name="Google Shape;180;p28"/>
          <p:cNvSpPr txBox="1"/>
          <p:nvPr>
            <p:ph idx="2" type="body"/>
          </p:nvPr>
        </p:nvSpPr>
        <p:spPr>
          <a:xfrm>
            <a:off x="457201" y="1076326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81" name="Google Shape;181;p28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28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28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29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29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9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0"/>
          <p:cNvSpPr txBox="1"/>
          <p:nvPr>
            <p:ph idx="1" type="body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2" name="Google Shape;192;p30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3" name="Google Shape;193;p30"/>
          <p:cNvSpPr txBox="1"/>
          <p:nvPr>
            <p:ph idx="3" type="body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4" name="Google Shape;194;p30"/>
          <p:cNvSpPr txBox="1"/>
          <p:nvPr>
            <p:ph idx="4" type="body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5" name="Google Shape;195;p30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30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0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31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01" name="Google Shape;201;p31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02" name="Google Shape;202;p31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31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1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 rot="5400000">
            <a:off x="1272750" y="-609571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 rot="5400000">
            <a:off x="2874750" y="-1217399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457201" y="204787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3" name="Google Shape;53;p8"/>
          <p:cNvSpPr txBox="1"/>
          <p:nvPr>
            <p:ph idx="2" type="body"/>
          </p:nvPr>
        </p:nvSpPr>
        <p:spPr>
          <a:xfrm>
            <a:off x="457201" y="1076326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9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1" name="Google Shape;61;p9"/>
          <p:cNvSpPr txBox="1"/>
          <p:nvPr>
            <p:ph idx="3" type="body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2" name="Google Shape;62;p9"/>
          <p:cNvSpPr txBox="1"/>
          <p:nvPr>
            <p:ph idx="4" type="body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21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21"/>
          <p:cNvSpPr txBox="1"/>
          <p:nvPr>
            <p:ph idx="10" type="dt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21"/>
          <p:cNvSpPr txBox="1"/>
          <p:nvPr>
            <p:ph idx="11" type="ftr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21"/>
          <p:cNvSpPr txBox="1"/>
          <p:nvPr>
            <p:ph idx="12" type="sldNum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16.jp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19.jpg"/><Relationship Id="rId9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5.png"/><Relationship Id="rId5" Type="http://schemas.openxmlformats.org/officeDocument/2006/relationships/image" Target="../media/image2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2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28.jpg"/><Relationship Id="rId5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30.jpg"/><Relationship Id="rId5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32.jpg"/><Relationship Id="rId5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34.jp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3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39.jpg"/><Relationship Id="rId5" Type="http://schemas.openxmlformats.org/officeDocument/2006/relationships/image" Target="../media/image4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Relationship Id="rId4" Type="http://schemas.openxmlformats.org/officeDocument/2006/relationships/image" Target="../media/image4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0.png"/><Relationship Id="rId4" Type="http://schemas.openxmlformats.org/officeDocument/2006/relationships/image" Target="../media/image5.png"/><Relationship Id="rId5" Type="http://schemas.openxmlformats.org/officeDocument/2006/relationships/image" Target="../media/image51.jpg"/><Relationship Id="rId6" Type="http://schemas.openxmlformats.org/officeDocument/2006/relationships/image" Target="../media/image5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Relationship Id="rId4" Type="http://schemas.openxmlformats.org/officeDocument/2006/relationships/image" Target="../media/image5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.png"/><Relationship Id="rId4" Type="http://schemas.openxmlformats.org/officeDocument/2006/relationships/image" Target="../media/image5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.png"/><Relationship Id="rId4" Type="http://schemas.openxmlformats.org/officeDocument/2006/relationships/image" Target="../media/image5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6.png"/><Relationship Id="rId4" Type="http://schemas.openxmlformats.org/officeDocument/2006/relationships/image" Target="../media/image5.png"/><Relationship Id="rId5" Type="http://schemas.openxmlformats.org/officeDocument/2006/relationships/image" Target="../media/image5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.png"/><Relationship Id="rId4" Type="http://schemas.openxmlformats.org/officeDocument/2006/relationships/image" Target="../media/image5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.png"/><Relationship Id="rId4" Type="http://schemas.openxmlformats.org/officeDocument/2006/relationships/image" Target="../media/image59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6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2"/>
          <p:cNvSpPr txBox="1"/>
          <p:nvPr>
            <p:ph type="title"/>
          </p:nvPr>
        </p:nvSpPr>
        <p:spPr>
          <a:xfrm>
            <a:off x="179387" y="939800"/>
            <a:ext cx="8785200" cy="22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Разработка тематического плана ОО, системы его мониторинга и оценки эффективности реализации</a:t>
            </a:r>
            <a:endParaRPr/>
          </a:p>
        </p:txBody>
      </p:sp>
      <p:pic>
        <p:nvPicPr>
          <p:cNvPr descr="C:\Users\rkhakimz\Desktop\DkYy8FJWsAEGpRq.png" id="212" name="Google Shape;21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475" y="174625"/>
            <a:ext cx="2143125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4175" y="133350"/>
            <a:ext cx="1012826" cy="101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316" name="Google Shape;31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1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19" name="Google Shape;319;p41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320" name="Google Shape;320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43037" y="258762"/>
            <a:ext cx="6635750" cy="462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325" name="Google Shape;32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2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28" name="Google Shape;328;p42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329" name="Google Shape;329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8200" y="452437"/>
            <a:ext cx="7289801" cy="452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334" name="Google Shape;33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3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37" name="Google Shape;337;p43"/>
          <p:cNvSpPr txBox="1"/>
          <p:nvPr/>
        </p:nvSpPr>
        <p:spPr>
          <a:xfrm>
            <a:off x="555625" y="641350"/>
            <a:ext cx="7773900" cy="7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Цель профилактической работы </a:t>
            </a:r>
            <a:endParaRPr/>
          </a:p>
        </p:txBody>
      </p:sp>
      <p:sp>
        <p:nvSpPr>
          <p:cNvPr id="338" name="Google Shape;338;p43"/>
          <p:cNvSpPr txBox="1"/>
          <p:nvPr/>
        </p:nvSpPr>
        <p:spPr>
          <a:xfrm>
            <a:off x="407987" y="1584325"/>
            <a:ext cx="8021700" cy="23082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Снижение уровня психоэмоционального напряжения и рисков девиантного поведения у обучающихся/воспитанников в организациях и учреждениях Республики Татарстан посредством моделирования безопасного образовательного пространства</a:t>
            </a:r>
            <a:endParaRPr/>
          </a:p>
        </p:txBody>
      </p:sp>
      <p:sp>
        <p:nvSpPr>
          <p:cNvPr id="339" name="Google Shape;339;p43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4"/>
          <p:cNvSpPr txBox="1"/>
          <p:nvPr/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345" name="Google Shape;34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346" name="Google Shape;34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4"/>
          <p:cNvSpPr txBox="1"/>
          <p:nvPr/>
        </p:nvSpPr>
        <p:spPr>
          <a:xfrm>
            <a:off x="987425" y="1398587"/>
            <a:ext cx="6761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9B97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419B97"/>
                </a:solidFill>
                <a:latin typeface="Arial"/>
                <a:ea typeface="Arial"/>
                <a:cs typeface="Arial"/>
                <a:sym typeface="Arial"/>
              </a:rPr>
              <a:t>Что Вы вкладываете в понятие «сопровождение»?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5"/>
          <p:cNvSpPr txBox="1"/>
          <p:nvPr/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353" name="Google Shape;35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354" name="Google Shape;35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5"/>
          <p:cNvSpPr txBox="1"/>
          <p:nvPr/>
        </p:nvSpPr>
        <p:spPr>
          <a:xfrm>
            <a:off x="930275" y="1425575"/>
            <a:ext cx="7756500" cy="19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en-US" sz="24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Сопровождение</a:t>
            </a:r>
            <a:r>
              <a:rPr b="0" i="0" lang="en-US" sz="2400" u="none">
                <a:solidFill>
                  <a:srgbClr val="419B9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400" u="none">
                <a:solidFill>
                  <a:srgbClr val="419B97"/>
                </a:solidFill>
                <a:latin typeface="Calibri"/>
                <a:ea typeface="Calibri"/>
                <a:cs typeface="Calibri"/>
                <a:sym typeface="Calibri"/>
              </a:rPr>
              <a:t>– система профессиональной деятельности специалистов, направленная на создание социально-психологических, педагогических условий для успешного обучения, развития и социализации детей и молодежи в условиях взаимодействия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6"/>
          <p:cNvSpPr txBox="1"/>
          <p:nvPr/>
        </p:nvSpPr>
        <p:spPr>
          <a:xfrm>
            <a:off x="3419475" y="48688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361" name="Google Shape;36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55562"/>
            <a:ext cx="890700" cy="8826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63" name="Google Shape;363;p46"/>
          <p:cNvSpPr txBox="1"/>
          <p:nvPr/>
        </p:nvSpPr>
        <p:spPr>
          <a:xfrm>
            <a:off x="1143000" y="390525"/>
            <a:ext cx="68580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Комплексная профилактическая работа</a:t>
            </a:r>
            <a:endParaRPr/>
          </a:p>
        </p:txBody>
      </p:sp>
      <p:sp>
        <p:nvSpPr>
          <p:cNvPr id="364" name="Google Shape;364;p46"/>
          <p:cNvSpPr txBox="1"/>
          <p:nvPr/>
        </p:nvSpPr>
        <p:spPr>
          <a:xfrm>
            <a:off x="284162" y="898525"/>
            <a:ext cx="8520000" cy="7383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это системный взгляд на проблему и согласованные действия специалистов (субъектов профилактики), направленные на устранение причин девиантного (деструктивного) поведения несовершеннолетних и восстановлению безопасных условий его жизнедеятельности. </a:t>
            </a:r>
            <a:endParaRPr/>
          </a:p>
        </p:txBody>
      </p:sp>
      <p:pic>
        <p:nvPicPr>
          <p:cNvPr id="365" name="Google Shape;365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0687" y="1603375"/>
            <a:ext cx="3340100" cy="9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57850" y="2938462"/>
            <a:ext cx="3363911" cy="1547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03837" y="1573212"/>
            <a:ext cx="33401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5587" y="2651125"/>
            <a:ext cx="2805112" cy="677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0850" y="3870325"/>
            <a:ext cx="2578100" cy="67786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6"/>
          <p:cNvSpPr/>
          <p:nvPr/>
        </p:nvSpPr>
        <p:spPr>
          <a:xfrm>
            <a:off x="3333750" y="2701925"/>
            <a:ext cx="2336700" cy="681000"/>
          </a:xfrm>
          <a:prstGeom prst="ellipse">
            <a:avLst/>
          </a:prstGeom>
          <a:solidFill>
            <a:srgbClr val="FDEADA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b="1" i="0" lang="en-US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Дети и молодежь</a:t>
            </a:r>
            <a:endParaRPr/>
          </a:p>
        </p:txBody>
      </p:sp>
      <p:cxnSp>
        <p:nvCxnSpPr>
          <p:cNvPr id="371" name="Google Shape;371;p46"/>
          <p:cNvCxnSpPr/>
          <p:nvPr/>
        </p:nvCxnSpPr>
        <p:spPr>
          <a:xfrm>
            <a:off x="3706812" y="2032000"/>
            <a:ext cx="560400" cy="6699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2" name="Google Shape;372;p46"/>
          <p:cNvCxnSpPr/>
          <p:nvPr/>
        </p:nvCxnSpPr>
        <p:spPr>
          <a:xfrm flipH="1">
            <a:off x="4694212" y="2000250"/>
            <a:ext cx="663600" cy="7017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3" name="Google Shape;373;p46"/>
          <p:cNvCxnSpPr/>
          <p:nvPr/>
        </p:nvCxnSpPr>
        <p:spPr>
          <a:xfrm>
            <a:off x="2965450" y="3043237"/>
            <a:ext cx="368400" cy="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4" name="Google Shape;374;p46"/>
          <p:cNvCxnSpPr/>
          <p:nvPr/>
        </p:nvCxnSpPr>
        <p:spPr>
          <a:xfrm flipH="1" rot="10800000">
            <a:off x="2976562" y="3283025"/>
            <a:ext cx="698400" cy="9048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5" name="Google Shape;375;p46"/>
          <p:cNvCxnSpPr/>
          <p:nvPr/>
        </p:nvCxnSpPr>
        <p:spPr>
          <a:xfrm>
            <a:off x="5327650" y="3282950"/>
            <a:ext cx="382500" cy="295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76" name="Google Shape;376;p46"/>
          <p:cNvSpPr/>
          <p:nvPr/>
        </p:nvSpPr>
        <p:spPr>
          <a:xfrm>
            <a:off x="3325812" y="4043362"/>
            <a:ext cx="2173200" cy="843000"/>
          </a:xfrm>
          <a:prstGeom prst="roundRect">
            <a:avLst>
              <a:gd fmla="val 16667" name="adj"/>
            </a:avLst>
          </a:prstGeom>
          <a:solidFill>
            <a:srgbClr val="B9F6F9"/>
          </a:solidFill>
          <a:ln cap="flat" cmpd="sng" w="9525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b="1" i="0" lang="en-US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Создание условий по поддержанию физического и психического здоровья несовершеннолетних </a:t>
            </a:r>
            <a:endParaRPr/>
          </a:p>
        </p:txBody>
      </p:sp>
      <p:cxnSp>
        <p:nvCxnSpPr>
          <p:cNvPr id="377" name="Google Shape;377;p46"/>
          <p:cNvCxnSpPr/>
          <p:nvPr/>
        </p:nvCxnSpPr>
        <p:spPr>
          <a:xfrm>
            <a:off x="4502150" y="3382962"/>
            <a:ext cx="20700" cy="660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47"/>
          <p:cNvPicPr preferRelativeResize="0"/>
          <p:nvPr/>
        </p:nvPicPr>
        <p:blipFill rotWithShape="1">
          <a:blip r:embed="rId3">
            <a:alphaModFix/>
          </a:blip>
          <a:srcRect b="12543" l="20690" r="10844" t="24709"/>
          <a:stretch/>
        </p:blipFill>
        <p:spPr>
          <a:xfrm>
            <a:off x="504825" y="636587"/>
            <a:ext cx="7861301" cy="3952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383" name="Google Shape;38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85" name="Google Shape;385;p47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390" name="Google Shape;39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8"/>
          <p:cNvSpPr txBox="1"/>
          <p:nvPr/>
        </p:nvSpPr>
        <p:spPr>
          <a:xfrm>
            <a:off x="889000" y="765175"/>
            <a:ext cx="80232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93" name="Google Shape;393;p48"/>
          <p:cNvSpPr txBox="1"/>
          <p:nvPr/>
        </p:nvSpPr>
        <p:spPr>
          <a:xfrm>
            <a:off x="195262" y="573087"/>
            <a:ext cx="8229600" cy="40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Times New Roman"/>
              <a:buNone/>
            </a:pPr>
            <a:r>
              <a:rPr b="1" i="0" lang="en-US" sz="13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Индивидуальный маршрут социализации (далее – ИМС)</a:t>
            </a:r>
            <a:r>
              <a:rPr b="0" i="0" lang="en-US" sz="13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разработан для регламентации этапов психолого-педагогического сопровождения  обучающихся «группы риска» специалистами различных ведомственных служб, задействованных в профилактической работе по выявленных рисков у детей и молодежи, вовлеченных в деструктивную активность в сети интернет.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>
              <a:solidFill>
                <a:srgbClr val="1F497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Times New Roman"/>
              <a:buNone/>
            </a:pPr>
            <a:r>
              <a:rPr b="0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Применение </a:t>
            </a: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ИМС</a:t>
            </a:r>
            <a:r>
              <a:rPr b="0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образовательной организации может позволить выстроить эффективный маршрут сопровождения с учетом следующих социально-психолого-педагогических факторов и условий: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Arial"/>
              <a:buChar char="•"/>
            </a:pP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особенностей семейного воспитания и социально-бытовых условий обучающегося;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Arial"/>
              <a:buChar char="•"/>
            </a:pP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особенностей деятельности, общения и социально-психологического статуса, обучающегося в группе сверстников, одноклассников, одногруппников), в образовательной организации, с педагогами;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Arial"/>
              <a:buChar char="•"/>
            </a:pP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индивидуально-психологических особенностей обучающегося на основе наблюдения в процессе психолого-педагогического сопровождения;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Arial"/>
              <a:buChar char="•"/>
            </a:pP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анализа личностно-характерологических и поведенческих особенностей обучающегося на основе комплексной диагностики;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Arial"/>
              <a:buChar char="•"/>
            </a:pP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перечень общешкольных, классных, индивидуальных профилактических мероприятий, организованных как специалистами образовательной организации, так и с привлечением специалистов различных ведомственных служб;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300"/>
              <a:buFont typeface="Arial"/>
              <a:buChar char="•"/>
            </a:pPr>
            <a:r>
              <a:rPr b="1" i="0" lang="en-US" sz="1300" u="sng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оценки результативности и эффективности профилактической работы</a:t>
            </a: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indent="-825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300"/>
              <a:buFont typeface="Arial"/>
              <a:buChar char="•"/>
            </a:pPr>
            <a:r>
              <a:rPr b="1" i="0" lang="en-US" sz="1300" u="none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заключение по результатам прохождения ребенком указанного маршрута с дальнейшими рекомендациями.</a:t>
            </a:r>
            <a:endParaRPr/>
          </a:p>
        </p:txBody>
      </p:sp>
      <p:sp>
        <p:nvSpPr>
          <p:cNvPr id="394" name="Google Shape;394;p48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399" name="Google Shape;39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9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02" name="Google Shape;402;p49"/>
          <p:cNvPicPr preferRelativeResize="0"/>
          <p:nvPr/>
        </p:nvPicPr>
        <p:blipFill rotWithShape="1">
          <a:blip r:embed="rId5">
            <a:alphaModFix/>
          </a:blip>
          <a:srcRect b="30651" l="26297" r="28486" t="17104"/>
          <a:stretch/>
        </p:blipFill>
        <p:spPr>
          <a:xfrm>
            <a:off x="1543050" y="452437"/>
            <a:ext cx="6010277" cy="3956051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9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408" name="Google Shape;40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50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11" name="Google Shape;411;p50"/>
          <p:cNvPicPr preferRelativeResize="0"/>
          <p:nvPr/>
        </p:nvPicPr>
        <p:blipFill rotWithShape="1">
          <a:blip r:embed="rId5">
            <a:alphaModFix/>
          </a:blip>
          <a:srcRect b="28218" l="25909" r="25452" t="23162"/>
          <a:stretch/>
        </p:blipFill>
        <p:spPr>
          <a:xfrm>
            <a:off x="1052512" y="450850"/>
            <a:ext cx="6811963" cy="3830636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0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/>
          <p:nvPr/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219" name="Google Shape;21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220" name="Google Shape;22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3"/>
          <p:cNvSpPr txBox="1"/>
          <p:nvPr/>
        </p:nvSpPr>
        <p:spPr>
          <a:xfrm>
            <a:off x="981075" y="974725"/>
            <a:ext cx="67611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9B97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419B97"/>
                </a:solidFill>
                <a:latin typeface="Arial"/>
                <a:ea typeface="Arial"/>
                <a:cs typeface="Arial"/>
                <a:sym typeface="Arial"/>
              </a:rPr>
              <a:t>Кого из ваших воспитанников  Вы относите к «группе риска» и по каким признакам?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417" name="Google Shape;41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51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" name="Google Shape;419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20" name="Google Shape;420;p51"/>
          <p:cNvPicPr preferRelativeResize="0"/>
          <p:nvPr/>
        </p:nvPicPr>
        <p:blipFill rotWithShape="1">
          <a:blip r:embed="rId5">
            <a:alphaModFix/>
          </a:blip>
          <a:srcRect b="18756" l="17636" r="18067" t="25085"/>
          <a:stretch/>
        </p:blipFill>
        <p:spPr>
          <a:xfrm>
            <a:off x="1150937" y="765175"/>
            <a:ext cx="6667502" cy="3430588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51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426" name="Google Shape;42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52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29" name="Google Shape;429;p52"/>
          <p:cNvPicPr preferRelativeResize="0"/>
          <p:nvPr/>
        </p:nvPicPr>
        <p:blipFill rotWithShape="1">
          <a:blip r:embed="rId5">
            <a:alphaModFix/>
          </a:blip>
          <a:srcRect b="18410" l="16762" r="14847" t="27696"/>
          <a:stretch/>
        </p:blipFill>
        <p:spPr>
          <a:xfrm>
            <a:off x="1608137" y="90487"/>
            <a:ext cx="5180011" cy="2295524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52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431" name="Google Shape;431;p52"/>
          <p:cNvPicPr preferRelativeResize="0"/>
          <p:nvPr/>
        </p:nvPicPr>
        <p:blipFill rotWithShape="1">
          <a:blip r:embed="rId6">
            <a:alphaModFix/>
          </a:blip>
          <a:srcRect b="0" l="3947" r="0" t="0"/>
          <a:stretch/>
        </p:blipFill>
        <p:spPr>
          <a:xfrm>
            <a:off x="36512" y="2570162"/>
            <a:ext cx="4516438" cy="2373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2"/>
          <p:cNvPicPr preferRelativeResize="0"/>
          <p:nvPr/>
        </p:nvPicPr>
        <p:blipFill rotWithShape="1">
          <a:blip r:embed="rId7">
            <a:alphaModFix/>
          </a:blip>
          <a:srcRect b="15124" l="2778" r="3369" t="0"/>
          <a:stretch/>
        </p:blipFill>
        <p:spPr>
          <a:xfrm>
            <a:off x="4408487" y="2957512"/>
            <a:ext cx="4706937" cy="1770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3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438" name="Google Shape;43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439" name="Google Shape;439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53"/>
          <p:cNvSpPr txBox="1"/>
          <p:nvPr/>
        </p:nvSpPr>
        <p:spPr>
          <a:xfrm>
            <a:off x="368300" y="828675"/>
            <a:ext cx="8112000" cy="37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Риски по организации профилактической работы</a:t>
            </a:r>
            <a:endParaRPr b="0" i="0" sz="160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Затруднения, связанные со специфичностью деструктивного поведения детей, подростков, молодежи и обусловленные современной социокультурной ситуацией: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погруженность подрастающего поколения в виртуальную реальность и его подверженностью медиавоздействию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романтизация деструктивности, часто встречаемая в современной популярной медиапродукции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всплеск агрессивности в социальной среде и виртуальном мире детства-юношества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построение превентивной работы вокруг нравственных ценностей (ценностей высшего порядка) затруднено превалированием утилитарных, материальных ценностей в смысловом поле не только детей, но и взрослых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искажение иерархии в семейной системе (распространение детоцентричной модели семьи) и ростом социальной инфантильности подрастающего поколения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4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446" name="Google Shape;44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447" name="Google Shape;44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54"/>
          <p:cNvSpPr txBox="1"/>
          <p:nvPr/>
        </p:nvSpPr>
        <p:spPr>
          <a:xfrm>
            <a:off x="382587" y="847725"/>
            <a:ext cx="8112000" cy="29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Риски по организации профилактической работы (специалисты)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недостаточная компетентность специалистов и руководителей ведомственных служб по вопросам психолого-педагогического сопровождения 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рассогласование в понимании возможностей и границ влияния на профилактику деструктивного поведения у субъектов профилактики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погрешности моделирования условий безопасной среды и выбора профилактических мероприятий в организациях и учреждениях </a:t>
            </a:r>
            <a:endParaRPr/>
          </a:p>
          <a:p>
            <a:pPr indent="-449262" lvl="0" marL="449262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ожидание быстрого превентивного эффекта после «усиления контроля над профилактической работой школы» и стойкого превентивного результата после небольшого количества мероприятий.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55"/>
          <p:cNvSpPr txBox="1"/>
          <p:nvPr/>
        </p:nvSpPr>
        <p:spPr>
          <a:xfrm>
            <a:off x="755650" y="3579812"/>
            <a:ext cx="45354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454" name="Google Shape;454;p55"/>
          <p:cNvSpPr txBox="1"/>
          <p:nvPr/>
        </p:nvSpPr>
        <p:spPr>
          <a:xfrm>
            <a:off x="1692275" y="-287337"/>
            <a:ext cx="6313500" cy="5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55"/>
          <p:cNvSpPr txBox="1"/>
          <p:nvPr/>
        </p:nvSpPr>
        <p:spPr>
          <a:xfrm>
            <a:off x="373062" y="214312"/>
            <a:ext cx="8190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9262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компоненты/направления профилактической работы </a:t>
            </a:r>
            <a:b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детьми и молодежью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ценностно-ориентационный компонент </a:t>
            </a: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(формирование социально одобряемых мотивов, конструктивной социальной направленности, установок – «противовесов» деструктивного поведения);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познавательный компонент </a:t>
            </a: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(корректное и безопасное информирование о деструктивном поведении; формирование критического мышления и ассертивности как ресурса сопротивления вовлечению в деструктивное поведение);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эмоционально-волевой компонент </a:t>
            </a: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(обучение способам саморегуляции в трудных жизненных ситуациях, волевого самоконтроля и т. д.);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поведенческий компонент </a:t>
            </a: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(приобретение и закрепление опыта социально значимой деятельности; помощь в выборе конструктивных стратегий совладания с трудными жизненными ситуациями; создание ситуаций социального успеха; содержательная организация досуга и т. п.);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рефлексивный компонент </a:t>
            </a:r>
            <a:r>
              <a:rPr b="0" i="0" lang="en-US" sz="16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(регулярное осмысление, оценивание своего развития, поведения с позиций нравственных ценностей и последующее проектирование самовоспитания). </a:t>
            </a:r>
            <a:endParaRPr/>
          </a:p>
        </p:txBody>
      </p:sp>
      <p:pic>
        <p:nvPicPr>
          <p:cNvPr descr="C:\Users\rkhakimz\Desktop\DkYy8FJWsAEGpRq.png" id="456" name="Google Shape;45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  <p:transition>
    <p:wipe dir="l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6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</a:pPr>
            <a:fld id="{00000000-1234-1234-1234-123412341234}" type="slidenum">
              <a:rPr b="0" i="0" lang="en-US" sz="9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463" name="Google Shape;46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6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5" name="Google Shape;46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0850" y="96837"/>
            <a:ext cx="890700" cy="8907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466" name="Google Shape;466;p56"/>
          <p:cNvSpPr txBox="1"/>
          <p:nvPr/>
        </p:nvSpPr>
        <p:spPr>
          <a:xfrm>
            <a:off x="6954837" y="4816475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sp>
        <p:nvSpPr>
          <p:cNvPr id="467" name="Google Shape;467;p56"/>
          <p:cNvSpPr txBox="1"/>
          <p:nvPr/>
        </p:nvSpPr>
        <p:spPr>
          <a:xfrm>
            <a:off x="425450" y="366712"/>
            <a:ext cx="8112000" cy="45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9262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Times New Roman"/>
              <a:buNone/>
            </a:pPr>
            <a: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Эффективные технологии профилактики деструктивного поведения </a:t>
            </a:r>
            <a:b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1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детей и молодежи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технологии организации социальной среды 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(формирование негативного общественного мнения по отношению к деструктивным поведенческим проявлениям; социальная реклама здорового образа жизни и сознательного отказа от деструктивного поведения; работа с молодежными субкультурами);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информационные технологии 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(корректное, безопасное и доступное информирование о деструктивном поведении с жизнеутверждающих позиций, без «запугивания» и разжигания интереса);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технология активного обучения социально важным навыкам и формирования социально важных характеристик 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(формирование резистентности к негативному влиянию, ассертивности, жизненных навыков и т. п.);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технология организации деятельности, альтернативной деструктивному поведению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(раннее воспитание позитивных интересов, вовлечение ребенка в различные социально одобряемые формы активности: физическую культуру и спорт, искусство, науку, 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через наставничество/сопровождение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технология воспитания здорового образа жизни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449262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технологии активации личностных ресурсов </a:t>
            </a:r>
            <a:r>
              <a:rPr b="0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(формирование жизнестойкости, стрессоустойчивости, тренинги конструктивного разрешения конфликтов, развитие коммуникативных навыков и др.).</a:t>
            </a:r>
            <a:endParaRPr/>
          </a:p>
        </p:txBody>
      </p:sp>
      <p:pic>
        <p:nvPicPr>
          <p:cNvPr id="468" name="Google Shape;468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7200" y="55562"/>
            <a:ext cx="890700" cy="8826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7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474" name="Google Shape;474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57"/>
          <p:cNvSpPr txBox="1"/>
          <p:nvPr/>
        </p:nvSpPr>
        <p:spPr>
          <a:xfrm>
            <a:off x="889000" y="765175"/>
            <a:ext cx="80232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6" name="Google Shape;476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477" name="Google Shape;477;p57"/>
          <p:cNvSpPr txBox="1"/>
          <p:nvPr/>
        </p:nvSpPr>
        <p:spPr>
          <a:xfrm>
            <a:off x="2820987" y="0"/>
            <a:ext cx="418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Памятка</a:t>
            </a:r>
            <a:endParaRPr/>
          </a:p>
        </p:txBody>
      </p:sp>
      <p:sp>
        <p:nvSpPr>
          <p:cNvPr id="478" name="Google Shape;478;p57"/>
          <p:cNvSpPr txBox="1"/>
          <p:nvPr/>
        </p:nvSpPr>
        <p:spPr>
          <a:xfrm>
            <a:off x="349250" y="544512"/>
            <a:ext cx="8021700" cy="3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Times New Roman"/>
              <a:buAutoNum type="arabicPeriod"/>
            </a:pP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оставляйте без внимания</a:t>
            </a: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обучающихся (воспитанников), которые имеют явные видимые признаки психологического и поведенческого неблагополучия. Постарайтесь уточнить причины агрессивного поведения обучающихся (воспитанников).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400"/>
              <a:buFont typeface="Times New Roman"/>
              <a:buAutoNum type="arabicPeriod"/>
            </a:pP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 обучающихся (воспитанников), которые вызывают тревожность, беспокойство и опасения, следует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сообщить руководителю организации (учреждения) и  психологу ведомственной службы, </a:t>
            </a: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этом оперируйте конкретными фактами и аргументами, а не своими субъективными ощущениями.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400"/>
              <a:buFont typeface="Times New Roman"/>
              <a:buAutoNum type="arabicPeriod"/>
            </a:pP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Формируйте отрицательное отношение к жестокости и насилию и уделяйте внимание такой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форме работы </a:t>
            </a: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обучающимися (воспитанниками), как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беседа, диалог, дискуссии, дебаты. Формируйте ценности жизни, мира, добра, гуманности, милосердия, сострадания и уважения.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AutoNum type="arabicPeriod"/>
            </a:pP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Проводите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профилактику стигматизации, буллинга, агрессии и насилия 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организации (учреждении), создавая психологически благоприятную и комфортную среду.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AutoNum type="arabicPeriod"/>
            </a:pPr>
            <a:r>
              <a:rPr b="1" i="0" lang="en-US" sz="1400" u="sng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Придерживайтесь принципов педагогической этики!!!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Избегайте публичной критики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обучающихся (воспитанников): 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внешность, способности, увлечения (публичная критика и замечания может вызвать негативные поведенческие реакции со стороны обучающегося</a:t>
            </a: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(воспитанника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позволяйте 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себе во время общения с группой озвучивать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угрозы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адрес обучающегося</a:t>
            </a:r>
            <a:r>
              <a:rPr b="1" i="0" lang="en-US" sz="1400" u="non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(воспитанника).</a:t>
            </a:r>
            <a:r>
              <a:rPr b="1" i="0" lang="en-US" sz="140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479" name="Google Shape;479;p57"/>
          <p:cNvSpPr txBox="1"/>
          <p:nvPr/>
        </p:nvSpPr>
        <p:spPr>
          <a:xfrm>
            <a:off x="1671637" y="4359275"/>
            <a:ext cx="69309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основе рекомендаций </a:t>
            </a: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Башлай Э.Х.</a:t>
            </a:r>
            <a:r>
              <a:rPr b="0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научного сотрудника лаборатории воспитания, дополнительного образования и профилактики асоциального поведения ГАОУ ДПО «ИРО РТ» по предотвращению разрушительных действий в образовательных организациях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237" y="0"/>
            <a:ext cx="4876801" cy="3054351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58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486" name="Google Shape;486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5250" y="404812"/>
            <a:ext cx="3770311" cy="2112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76800" y="2700337"/>
            <a:ext cx="4092575" cy="2176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162"/>
            <a:ext cx="9144002" cy="5083174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59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sp>
        <p:nvSpPr>
          <p:cNvPr id="494" name="Google Shape;494;p59"/>
          <p:cNvSpPr txBox="1"/>
          <p:nvPr/>
        </p:nvSpPr>
        <p:spPr>
          <a:xfrm>
            <a:off x="174625" y="4749800"/>
            <a:ext cx="388800" cy="292200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4075" y="2378075"/>
            <a:ext cx="4268788" cy="2389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4351338" cy="237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60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sp>
        <p:nvSpPr>
          <p:cNvPr id="502" name="Google Shape;502;p60"/>
          <p:cNvSpPr txBox="1"/>
          <p:nvPr/>
        </p:nvSpPr>
        <p:spPr>
          <a:xfrm>
            <a:off x="8339137" y="4767262"/>
            <a:ext cx="195300" cy="149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3" name="Google Shape;503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49775" y="122237"/>
            <a:ext cx="4448175" cy="256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8112" y="2378075"/>
            <a:ext cx="5043487" cy="2538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descr="C:\Users\rkhakimz\Desktop\DkYy8FJWsAEGpRq.png" id="227" name="Google Shape;22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4"/>
          <p:cNvSpPr txBox="1"/>
          <p:nvPr/>
        </p:nvSpPr>
        <p:spPr>
          <a:xfrm>
            <a:off x="255587" y="504825"/>
            <a:ext cx="8709000" cy="45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Общая классификация детей групп риска: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Дети, положение которых законодательно и нормативно определяется государством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дети-инвалиды,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дети-сироты,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дети-правонарушители,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дети, находящиеся в трудной жизненной ситуации.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Специальные органы и ведомства выявляют и устанавливают статус подобного ребенка, а также занимаются устройством его дальнейшей судьбы.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Дети, психическое развитие и социальное функционирование которых нарушено вследствие неадекватных воспитательных и педагогических воздействий, бесконтрольности, безнадзорности, неблагоприятной семейной ситуации, которые не могут преодолеть трудную жизненную ситуацию самостоятельно или с помощью семьи.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Категории обучающихся, которых рекомендуется взять </a:t>
            </a:r>
            <a:b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под особый педагогический контроль и внимание: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воспитывающиеся в полных семьях, но проживающих у бабушки,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воспитывающихся в неполных семьях,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проживающих только с отцов,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проживающих с мачехой или отчимом,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 многодетных, 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 малообеспеченных семей, 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детей-сирот, находящихся под опекой,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детей-сирот, воспитывающихся в замещающих семьях,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проживающих в приемных семьях,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 имеющих гражданства, проживающих в семьях беженцев, переселенцев</a:t>
            </a:r>
            <a:endParaRPr/>
          </a:p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проживающих в семьях безработных родителей.</a:t>
            </a:r>
            <a:endParaRPr/>
          </a:p>
        </p:txBody>
      </p:sp>
      <p:sp>
        <p:nvSpPr>
          <p:cNvPr id="229" name="Google Shape;229;p34"/>
          <p:cNvSpPr txBox="1"/>
          <p:nvPr/>
        </p:nvSpPr>
        <p:spPr>
          <a:xfrm>
            <a:off x="1692275" y="23812"/>
            <a:ext cx="61929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МОиН РТ «Профилактика правонарушений среди несовершеннолетних», 2019г.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1"/>
          <p:cNvSpPr txBox="1"/>
          <p:nvPr/>
        </p:nvSpPr>
        <p:spPr>
          <a:xfrm>
            <a:off x="611187" y="3003550"/>
            <a:ext cx="4537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510" name="Google Shape;510;p61"/>
          <p:cNvSpPr txBox="1"/>
          <p:nvPr/>
        </p:nvSpPr>
        <p:spPr>
          <a:xfrm>
            <a:off x="1763712" y="195262"/>
            <a:ext cx="63135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412" y="484187"/>
            <a:ext cx="5437185" cy="278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61"/>
          <p:cNvSpPr txBox="1"/>
          <p:nvPr/>
        </p:nvSpPr>
        <p:spPr>
          <a:xfrm>
            <a:off x="2100262" y="38100"/>
            <a:ext cx="5424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BD97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C4BD9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Федерация психологов образования России</a:t>
            </a:r>
            <a:endParaRPr/>
          </a:p>
        </p:txBody>
      </p:sp>
      <p:pic>
        <p:nvPicPr>
          <p:cNvPr descr="C:\Users\rkhakimz\Desktop\DkYy8FJWsAEGpRq.png" id="513" name="Google Shape;513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56575" y="42862"/>
            <a:ext cx="822300" cy="8223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515" name="Google Shape;515;p6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89225" y="2632075"/>
            <a:ext cx="6113462" cy="239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l"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2"/>
          <p:cNvSpPr txBox="1"/>
          <p:nvPr>
            <p:ph idx="1" type="body"/>
          </p:nvPr>
        </p:nvSpPr>
        <p:spPr>
          <a:xfrm>
            <a:off x="457200" y="842962"/>
            <a:ext cx="8229600" cy="37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rkhakimz\Desktop\DkYy8FJWsAEGpRq.png" id="521" name="Google Shape;521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523" name="Google Shape;523;p62"/>
          <p:cNvSpPr/>
          <p:nvPr/>
        </p:nvSpPr>
        <p:spPr>
          <a:xfrm>
            <a:off x="2079625" y="176212"/>
            <a:ext cx="4751400" cy="790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Виртуальное пространство</a:t>
            </a:r>
            <a:endParaRPr/>
          </a:p>
        </p:txBody>
      </p:sp>
      <p:sp>
        <p:nvSpPr>
          <p:cNvPr id="524" name="Google Shape;524;p62"/>
          <p:cNvSpPr/>
          <p:nvPr/>
        </p:nvSpPr>
        <p:spPr>
          <a:xfrm>
            <a:off x="457200" y="1179512"/>
            <a:ext cx="4906963" cy="1223962"/>
          </a:xfrm>
          <a:custGeom>
            <a:rect b="b" l="l" r="r" t="t"/>
            <a:pathLst>
              <a:path extrusionOk="0" h="1223962" w="4906963">
                <a:moveTo>
                  <a:pt x="203998" y="0"/>
                </a:moveTo>
                <a:lnTo>
                  <a:pt x="4906963" y="0"/>
                </a:lnTo>
                <a:lnTo>
                  <a:pt x="4906963" y="0"/>
                </a:lnTo>
                <a:lnTo>
                  <a:pt x="4906963" y="1019964"/>
                </a:lnTo>
                <a:cubicBezTo>
                  <a:pt x="4906963" y="1132629"/>
                  <a:pt x="4815630" y="1223962"/>
                  <a:pt x="4702965" y="1223962"/>
                </a:cubicBezTo>
                <a:lnTo>
                  <a:pt x="0" y="1223962"/>
                </a:lnTo>
                <a:lnTo>
                  <a:pt x="0" y="1223962"/>
                </a:lnTo>
                <a:lnTo>
                  <a:pt x="0" y="203998"/>
                </a:lnTo>
                <a:cubicBezTo>
                  <a:pt x="0" y="91333"/>
                  <a:pt x="91333" y="0"/>
                  <a:pt x="203998" y="0"/>
                </a:cubicBez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rgbClr val="E46C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помогает подросткам и молодежи решать возрастные задачи и приобретать положительный опыт, в случаях благоприятного проживания нормативного кризиса</a:t>
            </a:r>
            <a:endParaRPr/>
          </a:p>
        </p:txBody>
      </p:sp>
      <p:sp>
        <p:nvSpPr>
          <p:cNvPr id="525" name="Google Shape;525;p62"/>
          <p:cNvSpPr/>
          <p:nvPr/>
        </p:nvSpPr>
        <p:spPr>
          <a:xfrm>
            <a:off x="1403350" y="2636837"/>
            <a:ext cx="7283450" cy="1957387"/>
          </a:xfrm>
          <a:custGeom>
            <a:rect b="b" l="l" r="r" t="t"/>
            <a:pathLst>
              <a:path extrusionOk="0" h="1957387" w="7283450">
                <a:moveTo>
                  <a:pt x="326238" y="0"/>
                </a:moveTo>
                <a:lnTo>
                  <a:pt x="7283450" y="0"/>
                </a:lnTo>
                <a:lnTo>
                  <a:pt x="7283450" y="0"/>
                </a:lnTo>
                <a:lnTo>
                  <a:pt x="7283450" y="1631149"/>
                </a:lnTo>
                <a:cubicBezTo>
                  <a:pt x="7283450" y="1811325"/>
                  <a:pt x="7137388" y="1957387"/>
                  <a:pt x="6957212" y="1957387"/>
                </a:cubicBezTo>
                <a:lnTo>
                  <a:pt x="0" y="1957387"/>
                </a:lnTo>
                <a:lnTo>
                  <a:pt x="0" y="1957387"/>
                </a:lnTo>
                <a:lnTo>
                  <a:pt x="0" y="326238"/>
                </a:lnTo>
                <a:cubicBezTo>
                  <a:pt x="0" y="146062"/>
                  <a:pt x="146062" y="0"/>
                  <a:pt x="326238" y="0"/>
                </a:cubicBez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условиях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неблагоприятной жизненной ситуации </a:t>
            </a: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молодые люди</a:t>
            </a:r>
            <a:r>
              <a:rPr b="1" i="0" lang="en-US" sz="1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могут стать жертвой обмана</a:t>
            </a: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b="1" i="0" lang="en-US" sz="1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подвергаться манипулированию сознанием   и стать зависимыми от социальных сетей</a:t>
            </a:r>
            <a:r>
              <a:rPr b="1" i="0" lang="en-US" sz="1400" u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заинтересовавшись информацией деструктивной направленности</a:t>
            </a: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что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 привести их к совершению деструктивных действий в реальной жизни </a:t>
            </a: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все это негативно сказывается </a:t>
            </a:r>
            <a:r>
              <a:rPr b="1" i="0" lang="en-US" sz="1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их успешности в реальном мире</a:t>
            </a:r>
            <a:endParaRPr/>
          </a:p>
        </p:txBody>
      </p:sp>
      <p:sp>
        <p:nvSpPr>
          <p:cNvPr id="526" name="Google Shape;526;p62"/>
          <p:cNvSpPr/>
          <p:nvPr/>
        </p:nvSpPr>
        <p:spPr>
          <a:xfrm>
            <a:off x="2700337" y="946150"/>
            <a:ext cx="431700" cy="233400"/>
          </a:xfrm>
          <a:prstGeom prst="downArrow">
            <a:avLst>
              <a:gd fmla="val 108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62"/>
          <p:cNvSpPr/>
          <p:nvPr/>
        </p:nvSpPr>
        <p:spPr>
          <a:xfrm>
            <a:off x="6011862" y="987425"/>
            <a:ext cx="431700" cy="1608000"/>
          </a:xfrm>
          <a:prstGeom prst="downArrow">
            <a:avLst>
              <a:gd fmla="val 187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62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3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Доминирующие деструктивные интересы несовершеннолетних РТ, с рисками вовлеченности в деструктивные виртуальные сообщества</a:t>
            </a:r>
            <a:endParaRPr/>
          </a:p>
        </p:txBody>
      </p:sp>
      <p:sp>
        <p:nvSpPr>
          <p:cNvPr id="534" name="Google Shape;534;p63"/>
          <p:cNvSpPr txBox="1"/>
          <p:nvPr>
            <p:ph idx="1" type="body"/>
          </p:nvPr>
        </p:nvSpPr>
        <p:spPr>
          <a:xfrm>
            <a:off x="1403350" y="1347787"/>
            <a:ext cx="7499400" cy="34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Депрессивно-суицидальные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Шок-контент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АУЕ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Околофутбол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Леворадикализм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Праворадикализм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Гендерный радикализм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Псевдоислам </a:t>
            </a:r>
            <a:endParaRPr/>
          </a:p>
        </p:txBody>
      </p:sp>
      <p:sp>
        <p:nvSpPr>
          <p:cNvPr id="535" name="Google Shape;535;p63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4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541" name="Google Shape;541;p64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rkhakimz\Desktop\DkYy8FJWsAEGpRq.png" id="542" name="Google Shape;542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544" name="Google Shape;544;p64"/>
          <p:cNvSpPr/>
          <p:nvPr/>
        </p:nvSpPr>
        <p:spPr>
          <a:xfrm>
            <a:off x="1533525" y="254000"/>
            <a:ext cx="6519900" cy="58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Группа риска суицидальной направленности («суицид»)</a:t>
            </a:r>
            <a:endParaRPr/>
          </a:p>
        </p:txBody>
      </p:sp>
      <p:sp>
        <p:nvSpPr>
          <p:cNvPr id="545" name="Google Shape;545;p64"/>
          <p:cNvSpPr/>
          <p:nvPr/>
        </p:nvSpPr>
        <p:spPr>
          <a:xfrm>
            <a:off x="539750" y="1555750"/>
            <a:ext cx="7956600" cy="1663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Интерес к «суицид» группе в социальных сетях обусловлен тем, что респонденты испытывают проблемы в межличностных отношениях в группе сверстников и семье, нет ощущения поддержки и эмоциональной близости, испытывают трудности влюбленности и сексуальности, самоидентичности (подкреплённые неудачами), увеличение учебной нагрузки и перепады настроения. </a:t>
            </a:r>
            <a:endParaRPr/>
          </a:p>
        </p:txBody>
      </p:sp>
      <p:sp>
        <p:nvSpPr>
          <p:cNvPr id="546" name="Google Shape;546;p64"/>
          <p:cNvSpPr/>
          <p:nvPr/>
        </p:nvSpPr>
        <p:spPr>
          <a:xfrm>
            <a:off x="1674812" y="3594100"/>
            <a:ext cx="5686500" cy="1225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Times New Roman"/>
              <a:buNone/>
            </a:pPr>
            <a:r>
              <a:rPr b="1" i="0" lang="en-US" sz="2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изолированность, беспомощность, безнадежность и чувство собственной незначимости</a:t>
            </a:r>
            <a:endParaRPr/>
          </a:p>
        </p:txBody>
      </p:sp>
      <p:sp>
        <p:nvSpPr>
          <p:cNvPr id="547" name="Google Shape;547;p64"/>
          <p:cNvSpPr/>
          <p:nvPr/>
        </p:nvSpPr>
        <p:spPr>
          <a:xfrm>
            <a:off x="4211637" y="3238500"/>
            <a:ext cx="431700" cy="336600"/>
          </a:xfrm>
          <a:prstGeom prst="downArrow">
            <a:avLst>
              <a:gd fmla="val 108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64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5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554" name="Google Shape;554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65"/>
          <p:cNvSpPr txBox="1"/>
          <p:nvPr/>
        </p:nvSpPr>
        <p:spPr>
          <a:xfrm>
            <a:off x="889000" y="765175"/>
            <a:ext cx="80232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6" name="Google Shape;556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58150" y="103187"/>
            <a:ext cx="927000" cy="17859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12" kx="0" rotWithShape="0" algn="bl" stA="38000" stPos="0" sy="-100000" ky="0"/>
          </a:effectLst>
        </p:spPr>
      </p:pic>
      <p:sp>
        <p:nvSpPr>
          <p:cNvPr id="557" name="Google Shape;557;p65"/>
          <p:cNvSpPr/>
          <p:nvPr/>
        </p:nvSpPr>
        <p:spPr>
          <a:xfrm>
            <a:off x="1692275" y="271462"/>
            <a:ext cx="6335700" cy="500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Группа риска анархистского движения («анархизм»)</a:t>
            </a:r>
            <a:endParaRPr/>
          </a:p>
        </p:txBody>
      </p:sp>
      <p:sp>
        <p:nvSpPr>
          <p:cNvPr id="558" name="Google Shape;558;p65"/>
          <p:cNvSpPr/>
          <p:nvPr/>
        </p:nvSpPr>
        <p:spPr>
          <a:xfrm>
            <a:off x="889000" y="1492250"/>
            <a:ext cx="7859700" cy="2519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Интерес обусловлен тем, что респонденты сталкиваются с психологическими проблемами идентичности (неуверенность в себе борется с чувством собственной уникальности), стараются освободиться от родительской опеки и контроля, неблагоприятной психологической атмосферы и материального положения в семье, желание приобрести независимость от родителей и право делать собственный выбор, обесценивают других, но при этом требуют должного отношения к себе и остро субъективно реагируют на несправедливость, испытывают трудности самопознания, самоопределения и самореализации. </a:t>
            </a:r>
            <a:endParaRPr/>
          </a:p>
        </p:txBody>
      </p:sp>
      <p:sp>
        <p:nvSpPr>
          <p:cNvPr id="559" name="Google Shape;559;p65"/>
          <p:cNvSpPr/>
          <p:nvPr/>
        </p:nvSpPr>
        <p:spPr>
          <a:xfrm>
            <a:off x="1830387" y="4224337"/>
            <a:ext cx="5976900" cy="669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Times New Roman"/>
              <a:buNone/>
            </a:pPr>
            <a:r>
              <a:rPr b="1" i="0" lang="en-US" sz="2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некритичность, вспыльчивость, независимость, неуверенность</a:t>
            </a:r>
            <a:endParaRPr/>
          </a:p>
        </p:txBody>
      </p:sp>
      <p:sp>
        <p:nvSpPr>
          <p:cNvPr id="560" name="Google Shape;560;p65"/>
          <p:cNvSpPr/>
          <p:nvPr/>
        </p:nvSpPr>
        <p:spPr>
          <a:xfrm>
            <a:off x="4494212" y="4032250"/>
            <a:ext cx="431700" cy="357300"/>
          </a:xfrm>
          <a:prstGeom prst="downArrow">
            <a:avLst>
              <a:gd fmla="val 108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65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4162" y="2352675"/>
            <a:ext cx="3670301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568" name="Google Shape;568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58150" y="103187"/>
            <a:ext cx="927000" cy="17859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12" kx="0" rotWithShape="0" algn="bl" stA="38000" stPos="0" sy="-100000" ky="0"/>
          </a:effectLst>
        </p:spPr>
      </p:pic>
      <p:sp>
        <p:nvSpPr>
          <p:cNvPr id="570" name="Google Shape;570;p66"/>
          <p:cNvSpPr/>
          <p:nvPr/>
        </p:nvSpPr>
        <p:spPr>
          <a:xfrm>
            <a:off x="1706562" y="101600"/>
            <a:ext cx="6192900" cy="669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Группа риска криминальной субкультуры «АУЕ» </a:t>
            </a:r>
            <a:endParaRPr/>
          </a:p>
        </p:txBody>
      </p:sp>
      <p:sp>
        <p:nvSpPr>
          <p:cNvPr id="571" name="Google Shape;571;p66"/>
          <p:cNvSpPr/>
          <p:nvPr/>
        </p:nvSpPr>
        <p:spPr>
          <a:xfrm>
            <a:off x="611187" y="1352550"/>
            <a:ext cx="8208900" cy="172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Данная деструкция привлекательна респондентам, у которых в ближайшем круге нет рядом здорового человека, на которого можно было бы равняться, нет эталона для подражания, отсутствует эмоциональная привязанность в семейных отношениях, сверхконтроль или попустительская модель воспитания, где отсутствует авторитет родителей, много времени проводят на улице и не имеют друзей среди своих одноклассников</a:t>
            </a:r>
            <a:endParaRPr/>
          </a:p>
        </p:txBody>
      </p:sp>
      <p:sp>
        <p:nvSpPr>
          <p:cNvPr id="572" name="Google Shape;572;p66"/>
          <p:cNvSpPr/>
          <p:nvPr/>
        </p:nvSpPr>
        <p:spPr>
          <a:xfrm>
            <a:off x="1476375" y="3579812"/>
            <a:ext cx="6602400" cy="1079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Times New Roman"/>
              <a:buNone/>
            </a:pPr>
            <a:r>
              <a:rPr b="1" i="0" lang="en-US" sz="2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некритичность, вспыльчивость, независимость, неуверенность, отчужденность,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Times New Roman"/>
              <a:buNone/>
            </a:pPr>
            <a:r>
              <a:rPr b="1" i="0" lang="en-US" sz="2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проблемы с учебой </a:t>
            </a:r>
            <a:endParaRPr/>
          </a:p>
        </p:txBody>
      </p:sp>
      <p:sp>
        <p:nvSpPr>
          <p:cNvPr id="573" name="Google Shape;573;p66"/>
          <p:cNvSpPr/>
          <p:nvPr/>
        </p:nvSpPr>
        <p:spPr>
          <a:xfrm>
            <a:off x="4284662" y="3076575"/>
            <a:ext cx="358800" cy="503100"/>
          </a:xfrm>
          <a:prstGeom prst="downArrow">
            <a:avLst>
              <a:gd fmla="val 139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66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580" name="Google Shape;580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58150" y="103187"/>
            <a:ext cx="927000" cy="17859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12" kx="0" rotWithShape="0" algn="bl" stA="38000" stPos="0" sy="-100000" ky="0"/>
          </a:effectLst>
        </p:spPr>
      </p:pic>
      <p:sp>
        <p:nvSpPr>
          <p:cNvPr id="582" name="Google Shape;582;p67"/>
          <p:cNvSpPr/>
          <p:nvPr/>
        </p:nvSpPr>
        <p:spPr>
          <a:xfrm>
            <a:off x="1533525" y="241300"/>
            <a:ext cx="6546900" cy="57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Группа риска ультрадвижения или околофутбола («ультрас») </a:t>
            </a:r>
            <a:endParaRPr/>
          </a:p>
        </p:txBody>
      </p:sp>
      <p:sp>
        <p:nvSpPr>
          <p:cNvPr id="583" name="Google Shape;583;p67"/>
          <p:cNvSpPr/>
          <p:nvPr/>
        </p:nvSpPr>
        <p:spPr>
          <a:xfrm>
            <a:off x="503237" y="1447800"/>
            <a:ext cx="8424900" cy="227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Интерес к данной группе в социальных сетях выражен у респондентов (юношей), которые активно занимаются спортом и являются лидерами в группах сверстников. Для них важно быть принятым в референтной группе, и они стараются соответствовать этой группе, проявляя агрессивное и конфликтное поведение по отношению к окружающим, используя физическое воздействие и вербальные нецензурные высказывания. В социальных сетях происходит интенсивный выплеск эмоций, и там же заражаются на последующие «подвиги», живут по принципу «здесь и сейчас». </a:t>
            </a:r>
            <a:endParaRPr/>
          </a:p>
        </p:txBody>
      </p:sp>
      <p:sp>
        <p:nvSpPr>
          <p:cNvPr id="584" name="Google Shape;584;p67"/>
          <p:cNvSpPr/>
          <p:nvPr/>
        </p:nvSpPr>
        <p:spPr>
          <a:xfrm>
            <a:off x="503237" y="4110037"/>
            <a:ext cx="8153400" cy="79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Times New Roman"/>
              <a:buNone/>
            </a:pPr>
            <a:r>
              <a:rPr b="1" i="0" lang="en-US" sz="2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чрезмерная импульсивность и активность, демонстративность, агрессивность и выплеск неконтролируемых эмоций</a:t>
            </a:r>
            <a:endParaRPr/>
          </a:p>
        </p:txBody>
      </p:sp>
      <p:sp>
        <p:nvSpPr>
          <p:cNvPr id="585" name="Google Shape;585;p67"/>
          <p:cNvSpPr/>
          <p:nvPr/>
        </p:nvSpPr>
        <p:spPr>
          <a:xfrm>
            <a:off x="4211637" y="3724275"/>
            <a:ext cx="360300" cy="385800"/>
          </a:xfrm>
          <a:prstGeom prst="downArrow">
            <a:avLst>
              <a:gd fmla="val 11511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67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68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593" name="Google Shape;59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58150" y="103187"/>
            <a:ext cx="927000" cy="17859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12" kx="0" rotWithShape="0" algn="bl" stA="38000" stPos="0" sy="-100000" ky="0"/>
          </a:effectLst>
        </p:spPr>
      </p:pic>
      <p:sp>
        <p:nvSpPr>
          <p:cNvPr id="595" name="Google Shape;595;p68"/>
          <p:cNvSpPr/>
          <p:nvPr/>
        </p:nvSpPr>
        <p:spPr>
          <a:xfrm>
            <a:off x="1692275" y="195262"/>
            <a:ext cx="6386400" cy="576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Группа риска скулшутинга («скулшутинг»)</a:t>
            </a:r>
            <a:endParaRPr/>
          </a:p>
        </p:txBody>
      </p:sp>
      <p:sp>
        <p:nvSpPr>
          <p:cNvPr id="596" name="Google Shape;596;p68"/>
          <p:cNvSpPr/>
          <p:nvPr/>
        </p:nvSpPr>
        <p:spPr>
          <a:xfrm>
            <a:off x="684212" y="1419225"/>
            <a:ext cx="8136000" cy="1800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Причины такого интереса могут быть связаны с буллингом (травлей в школе), проблемами в учебе, сложными межличностными отношениями со сверстниками и учителями. Такие отношения могут привести к агрессивному поведению, которое направлено на окружающий мир. Респонденты не проживают свой кризис, а замыкаются и ищут виноватых в кругу других людей, т.е. жертва в какой-то момент ищет агрессоров вокруг себя и виновных. </a:t>
            </a:r>
            <a:endParaRPr/>
          </a:p>
        </p:txBody>
      </p:sp>
      <p:sp>
        <p:nvSpPr>
          <p:cNvPr id="597" name="Google Shape;597;p68"/>
          <p:cNvSpPr/>
          <p:nvPr/>
        </p:nvSpPr>
        <p:spPr>
          <a:xfrm>
            <a:off x="684212" y="3651250"/>
            <a:ext cx="8046900" cy="1215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Times New Roman"/>
              <a:buNone/>
            </a:pPr>
            <a:r>
              <a:rPr b="1" i="0" lang="en-US" sz="21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искажены или отсутствуют механизмы конструктивных способов совладания со сложными жизненными ситуациями, не сформирована модель взаимодействия и поддержки со стороны близких людей</a:t>
            </a:r>
            <a:endParaRPr/>
          </a:p>
        </p:txBody>
      </p:sp>
      <p:sp>
        <p:nvSpPr>
          <p:cNvPr id="598" name="Google Shape;598;p68"/>
          <p:cNvSpPr/>
          <p:nvPr/>
        </p:nvSpPr>
        <p:spPr>
          <a:xfrm>
            <a:off x="4284662" y="3219450"/>
            <a:ext cx="574800" cy="431700"/>
          </a:xfrm>
          <a:prstGeom prst="downArrow">
            <a:avLst>
              <a:gd fmla="val 108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68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69"/>
          <p:cNvSpPr txBox="1"/>
          <p:nvPr/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605" name="Google Shape;605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606" name="Google Shape;606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69"/>
          <p:cNvSpPr txBox="1"/>
          <p:nvPr/>
        </p:nvSpPr>
        <p:spPr>
          <a:xfrm>
            <a:off x="1311275" y="941387"/>
            <a:ext cx="62595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Основной </a:t>
            </a:r>
            <a:r>
              <a:rPr b="0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мотив</a:t>
            </a:r>
            <a:r>
              <a:rPr b="0" i="0" lang="en-US" sz="18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подростков, склонных к девиантным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формам поведения, является </a:t>
            </a:r>
            <a:r>
              <a:rPr b="0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бегство от невыносимой реальности</a:t>
            </a:r>
            <a:r>
              <a:rPr b="0" i="0" lang="en-US" sz="18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608" name="Google Shape;608;p69"/>
          <p:cNvSpPr txBox="1"/>
          <p:nvPr/>
        </p:nvSpPr>
        <p:spPr>
          <a:xfrm>
            <a:off x="1539875" y="3335337"/>
            <a:ext cx="62595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Все виды девиантного (отклоняющегося) поведения становятся </a:t>
            </a:r>
            <a:r>
              <a:rPr b="0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искаженными формами удовлетворения актуальных потребностей </a:t>
            </a:r>
            <a:r>
              <a:rPr b="0" i="0" lang="en-US" sz="18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или </a:t>
            </a:r>
            <a:r>
              <a:rPr b="0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наиболее доступными способами решения проблем</a:t>
            </a:r>
            <a:endParaRPr/>
          </a:p>
        </p:txBody>
      </p:sp>
      <p:sp>
        <p:nvSpPr>
          <p:cNvPr id="609" name="Google Shape;609;p69"/>
          <p:cNvSpPr txBox="1"/>
          <p:nvPr>
            <p:ph type="title"/>
          </p:nvPr>
        </p:nvSpPr>
        <p:spPr>
          <a:xfrm>
            <a:off x="365125" y="2181225"/>
            <a:ext cx="83217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1" i="0" lang="en-US" sz="16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Этим детям </a:t>
            </a:r>
            <a:r>
              <a:rPr b="1" i="0" lang="en-US" sz="1600" u="non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не удается найти в реальной действительности</a:t>
            </a:r>
            <a:r>
              <a:rPr b="1" i="0" lang="en-US" sz="1600" u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какие-либо сферы деятельности, способные привлечь их внимание, увлечь, обрадовать, вызвать положительную эмоциональную реакцию.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70"/>
          <p:cNvSpPr txBox="1"/>
          <p:nvPr>
            <p:ph idx="1" type="body"/>
          </p:nvPr>
        </p:nvSpPr>
        <p:spPr>
          <a:xfrm>
            <a:off x="693737" y="960437"/>
            <a:ext cx="8100900" cy="37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>
              <a:solidFill>
                <a:srgbClr val="15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>
              <a:solidFill>
                <a:srgbClr val="15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Родителям о важном!     https://t.me/secureyourchild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Более 8000 subscribers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Почта: </a:t>
            </a:r>
            <a:r>
              <a:rPr b="1" i="0" lang="en-US" sz="18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rc-orientir@mail.ru</a:t>
            </a:r>
            <a:br>
              <a:rPr b="0" i="0" lang="en-US" sz="18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18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Канал собирает самую важную и актуальную информацию для неравнодушных родителей. Как уберечь ребёнка, что делать в сложных случаях.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>
              <a:solidFill>
                <a:srgbClr val="15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rgbClr val="15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rgbClr val="15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5" name="Google Shape;615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5662" y="576262"/>
            <a:ext cx="1341437" cy="1303337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70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/>
          <p:nvPr/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235" name="Google Shape;23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412" y="122237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rkhakimz\Desktop\DkYy8FJWsAEGpRq.png" id="236" name="Google Shape;23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25" y="214312"/>
            <a:ext cx="18002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5"/>
          <p:cNvSpPr txBox="1"/>
          <p:nvPr/>
        </p:nvSpPr>
        <p:spPr>
          <a:xfrm>
            <a:off x="981075" y="974725"/>
            <a:ext cx="6761100" cy="28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9B97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419B97"/>
                </a:solidFill>
                <a:latin typeface="Arial"/>
                <a:ea typeface="Arial"/>
                <a:cs typeface="Arial"/>
                <a:sym typeface="Arial"/>
              </a:rPr>
              <a:t>Какие реакции Вы чаще всего замечаете у детей и молодежи «группы риска»? Какие из них вызывают у вас опасения?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4162" y="2352675"/>
            <a:ext cx="3670301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71"/>
          <p:cNvSpPr txBox="1"/>
          <p:nvPr/>
        </p:nvSpPr>
        <p:spPr>
          <a:xfrm>
            <a:off x="996950" y="2052637"/>
            <a:ext cx="7332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58989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58989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/>
          </a:p>
        </p:txBody>
      </p:sp>
      <p:pic>
        <p:nvPicPr>
          <p:cNvPr descr="C:\Users\rkhakimz\Desktop\DkYy8FJWsAEGpRq.png" id="623" name="Google Shape;623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0825" y="407987"/>
            <a:ext cx="2143125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12100" y="214312"/>
            <a:ext cx="1012826" cy="101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/>
          <p:nvPr>
            <p:ph type="title"/>
          </p:nvPr>
        </p:nvSpPr>
        <p:spPr>
          <a:xfrm>
            <a:off x="1430337" y="133350"/>
            <a:ext cx="65976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i="0" lang="en-US" sz="1800" u="non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Особенности проживания </a:t>
            </a:r>
            <a:br>
              <a:rPr b="1" i="0" lang="en-US" sz="1800" u="non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1800" u="non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подросткового/юношеского возраста </a:t>
            </a:r>
            <a:endParaRPr/>
          </a:p>
        </p:txBody>
      </p:sp>
      <p:sp>
        <p:nvSpPr>
          <p:cNvPr id="243" name="Google Shape;243;p36"/>
          <p:cNvSpPr txBox="1"/>
          <p:nvPr>
            <p:ph idx="1" type="body"/>
          </p:nvPr>
        </p:nvSpPr>
        <p:spPr>
          <a:xfrm>
            <a:off x="617537" y="1131887"/>
            <a:ext cx="8229600" cy="34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rkhakimz\Desktop\DkYy8FJWsAEGpRq.png" id="244" name="Google Shape;24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246" name="Google Shape;246;p36"/>
          <p:cNvSpPr/>
          <p:nvPr/>
        </p:nvSpPr>
        <p:spPr>
          <a:xfrm>
            <a:off x="495300" y="1114425"/>
            <a:ext cx="3527400" cy="71910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06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стремление</a:t>
            </a:r>
            <a:r>
              <a:rPr b="1" i="0" lang="en-US" sz="14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 cap="none" strike="noStrik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общаться</a:t>
            </a:r>
            <a:endParaRPr/>
          </a:p>
        </p:txBody>
      </p:sp>
      <p:sp>
        <p:nvSpPr>
          <p:cNvPr id="247" name="Google Shape;247;p36"/>
          <p:cNvSpPr/>
          <p:nvPr/>
        </p:nvSpPr>
        <p:spPr>
          <a:xfrm>
            <a:off x="482600" y="2182812"/>
            <a:ext cx="3889500" cy="72060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желание самоутвердиться</a:t>
            </a:r>
            <a:endParaRPr/>
          </a:p>
        </p:txBody>
      </p:sp>
      <p:sp>
        <p:nvSpPr>
          <p:cNvPr id="248" name="Google Shape;248;p36"/>
          <p:cNvSpPr/>
          <p:nvPr/>
        </p:nvSpPr>
        <p:spPr>
          <a:xfrm>
            <a:off x="4371975" y="1233487"/>
            <a:ext cx="4360800" cy="88410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стремления быть самостоятельным</a:t>
            </a:r>
            <a:endParaRPr/>
          </a:p>
        </p:txBody>
      </p:sp>
      <p:sp>
        <p:nvSpPr>
          <p:cNvPr id="249" name="Google Shape;249;p36"/>
          <p:cNvSpPr/>
          <p:nvPr/>
        </p:nvSpPr>
        <p:spPr>
          <a:xfrm>
            <a:off x="4140200" y="2643187"/>
            <a:ext cx="4495800" cy="83490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06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желание быть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06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rgbClr val="25406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независимым и автономным</a:t>
            </a:r>
            <a:endParaRPr/>
          </a:p>
        </p:txBody>
      </p:sp>
      <p:sp>
        <p:nvSpPr>
          <p:cNvPr id="250" name="Google Shape;250;p36"/>
          <p:cNvSpPr/>
          <p:nvPr/>
        </p:nvSpPr>
        <p:spPr>
          <a:xfrm>
            <a:off x="1042987" y="3708400"/>
            <a:ext cx="6984900" cy="103020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наблюдается противоречивость и непоследовательность в поведении подростка/юноши</a:t>
            </a:r>
            <a:endParaRPr/>
          </a:p>
        </p:txBody>
      </p:sp>
      <p:sp>
        <p:nvSpPr>
          <p:cNvPr id="251" name="Google Shape;251;p36"/>
          <p:cNvSpPr txBox="1"/>
          <p:nvPr/>
        </p:nvSpPr>
        <p:spPr>
          <a:xfrm>
            <a:off x="6954837" y="4816475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7"/>
          <p:cNvSpPr txBox="1"/>
          <p:nvPr>
            <p:ph type="title"/>
          </p:nvPr>
        </p:nvSpPr>
        <p:spPr>
          <a:xfrm>
            <a:off x="241300" y="15875"/>
            <a:ext cx="8507400" cy="10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b="0" i="1" lang="en-US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Подростковый/юношеский возраст – это кризисный </a:t>
            </a:r>
            <a:br>
              <a:rPr b="0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период  развития личности, который сопровождается </a:t>
            </a:r>
            <a:br>
              <a:rPr b="0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социально-психологическими факторами риска:</a:t>
            </a:r>
            <a:br>
              <a:rPr b="0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257" name="Google Shape;257;p37"/>
          <p:cNvSpPr txBox="1"/>
          <p:nvPr>
            <p:ph idx="1" type="body"/>
          </p:nvPr>
        </p:nvSpPr>
        <p:spPr>
          <a:xfrm>
            <a:off x="457200" y="1073150"/>
            <a:ext cx="8229600" cy="3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7"/>
          <p:cNvSpPr txBox="1"/>
          <p:nvPr/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259" name="Google Shape;25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7200" y="103187"/>
            <a:ext cx="890700" cy="8841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261" name="Google Shape;261;p37"/>
          <p:cNvSpPr/>
          <p:nvPr/>
        </p:nvSpPr>
        <p:spPr>
          <a:xfrm>
            <a:off x="736600" y="1127125"/>
            <a:ext cx="7651800" cy="363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604A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Сниженный фон настроения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в частности депрессивное состояние</a:t>
            </a:r>
            <a:endParaRPr/>
          </a:p>
        </p:txBody>
      </p:sp>
      <p:sp>
        <p:nvSpPr>
          <p:cNvPr id="262" name="Google Shape;262;p37"/>
          <p:cNvSpPr/>
          <p:nvPr/>
        </p:nvSpPr>
        <p:spPr>
          <a:xfrm>
            <a:off x="2601912" y="1552575"/>
            <a:ext cx="4464000" cy="335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Повышенная </a:t>
            </a: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склонность к аутоагрессии</a:t>
            </a:r>
            <a:endParaRPr/>
          </a:p>
        </p:txBody>
      </p:sp>
      <p:sp>
        <p:nvSpPr>
          <p:cNvPr id="263" name="Google Shape;263;p37"/>
          <p:cNvSpPr/>
          <p:nvPr/>
        </p:nvSpPr>
        <p:spPr>
          <a:xfrm>
            <a:off x="1692275" y="1936750"/>
            <a:ext cx="7200900" cy="507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9537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Неразвитость 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приемлемых способов выражения своего негодования по отношению к другим людям</a:t>
            </a:r>
            <a:endParaRPr/>
          </a:p>
        </p:txBody>
      </p:sp>
      <p:sp>
        <p:nvSpPr>
          <p:cNvPr id="264" name="Google Shape;264;p37"/>
          <p:cNvSpPr/>
          <p:nvPr/>
        </p:nvSpPr>
        <p:spPr>
          <a:xfrm>
            <a:off x="684212" y="2555875"/>
            <a:ext cx="7056300" cy="3111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Негативизм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самовосприятия и неустойчивость самооценки</a:t>
            </a:r>
            <a:endParaRPr/>
          </a:p>
        </p:txBody>
      </p:sp>
      <p:sp>
        <p:nvSpPr>
          <p:cNvPr id="265" name="Google Shape;265;p37"/>
          <p:cNvSpPr/>
          <p:nvPr/>
        </p:nvSpPr>
        <p:spPr>
          <a:xfrm>
            <a:off x="1692275" y="2898775"/>
            <a:ext cx="7200900" cy="495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9537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Неосознанная, подавляемая агрессии 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отношению к другим людям может переживаться как ненависть к самому себе</a:t>
            </a:r>
            <a:endParaRPr/>
          </a:p>
        </p:txBody>
      </p:sp>
      <p:sp>
        <p:nvSpPr>
          <p:cNvPr id="266" name="Google Shape;266;p37"/>
          <p:cNvSpPr/>
          <p:nvPr/>
        </p:nvSpPr>
        <p:spPr>
          <a:xfrm>
            <a:off x="684212" y="3454400"/>
            <a:ext cx="7316700" cy="496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Отсутствие адаптивных механизмов 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взрослого человека (как взрослый не умеет решать жизненные проблемы)</a:t>
            </a:r>
            <a:endParaRPr/>
          </a:p>
        </p:txBody>
      </p:sp>
      <p:sp>
        <p:nvSpPr>
          <p:cNvPr id="267" name="Google Shape;267;p37"/>
          <p:cNvSpPr/>
          <p:nvPr/>
        </p:nvSpPr>
        <p:spPr>
          <a:xfrm>
            <a:off x="1320800" y="4043362"/>
            <a:ext cx="7200900" cy="399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9537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Сложные отношения 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семье (непонимание, неприятие, чувство вины)</a:t>
            </a:r>
            <a:endParaRPr/>
          </a:p>
        </p:txBody>
      </p:sp>
      <p:sp>
        <p:nvSpPr>
          <p:cNvPr id="268" name="Google Shape;268;p37"/>
          <p:cNvSpPr/>
          <p:nvPr/>
        </p:nvSpPr>
        <p:spPr>
          <a:xfrm>
            <a:off x="827087" y="4535487"/>
            <a:ext cx="6913500" cy="471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F796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effectLst>
                  <a:outerShdw blurRad="38100" algn="tl" dir="2700000" dist="38100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Неблагоприятный психологический климат </a:t>
            </a:r>
            <a:r>
              <a:rPr b="0" i="0" lang="en-US" sz="1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группе сверстников </a:t>
            </a:r>
            <a:endParaRPr/>
          </a:p>
        </p:txBody>
      </p:sp>
      <p:sp>
        <p:nvSpPr>
          <p:cNvPr id="269" name="Google Shape;269;p37"/>
          <p:cNvSpPr txBox="1"/>
          <p:nvPr/>
        </p:nvSpPr>
        <p:spPr>
          <a:xfrm>
            <a:off x="6954837" y="4816475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 txBox="1"/>
          <p:nvPr/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275" name="Google Shape;27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25" y="407987"/>
            <a:ext cx="2143125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12100" y="214312"/>
            <a:ext cx="1012826" cy="1012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Нац АТК база 3 ЮМ реал испр tif" id="277" name="Google Shape;277;p38"/>
          <p:cNvPicPr preferRelativeResize="0"/>
          <p:nvPr/>
        </p:nvPicPr>
        <p:blipFill rotWithShape="1">
          <a:blip r:embed="rId5">
            <a:alphaModFix/>
          </a:blip>
          <a:srcRect b="10000" l="15597" r="15597" t="10000"/>
          <a:stretch/>
        </p:blipFill>
        <p:spPr>
          <a:xfrm>
            <a:off x="3311525" y="214312"/>
            <a:ext cx="749298" cy="10144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Векторный герб Татарстана (Герб Республики Татарстан) — Abali.ru" id="278" name="Google Shape;278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21237" y="155575"/>
            <a:ext cx="1020760" cy="102076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8"/>
          <p:cNvSpPr txBox="1"/>
          <p:nvPr/>
        </p:nvSpPr>
        <p:spPr>
          <a:xfrm>
            <a:off x="6143625" y="334962"/>
            <a:ext cx="14763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Министерство образования и науки РТ</a:t>
            </a:r>
            <a:endParaRPr/>
          </a:p>
        </p:txBody>
      </p:sp>
      <p:pic>
        <p:nvPicPr>
          <p:cNvPr id="280" name="Google Shape;280;p38"/>
          <p:cNvPicPr preferRelativeResize="0"/>
          <p:nvPr/>
        </p:nvPicPr>
        <p:blipFill rotWithShape="1">
          <a:blip r:embed="rId7">
            <a:alphaModFix/>
          </a:blip>
          <a:srcRect b="5571" l="34129" r="32803" t="11399"/>
          <a:stretch/>
        </p:blipFill>
        <p:spPr>
          <a:xfrm>
            <a:off x="3284537" y="1227137"/>
            <a:ext cx="2633664" cy="3719512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800"/>
              </a:srgbClr>
            </a:outerShdw>
          </a:effectLst>
        </p:spPr>
      </p:pic>
      <p:pic>
        <p:nvPicPr>
          <p:cNvPr id="281" name="Google Shape;281;p38"/>
          <p:cNvPicPr preferRelativeResize="0"/>
          <p:nvPr/>
        </p:nvPicPr>
        <p:blipFill rotWithShape="1">
          <a:blip r:embed="rId8">
            <a:alphaModFix/>
          </a:blip>
          <a:srcRect b="5433" l="34052" r="32953" t="11736"/>
          <a:stretch/>
        </p:blipFill>
        <p:spPr>
          <a:xfrm>
            <a:off x="6064250" y="1227137"/>
            <a:ext cx="2633664" cy="3719512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800"/>
              </a:srgbClr>
            </a:outerShdw>
          </a:effectLst>
        </p:spPr>
      </p:pic>
      <p:sp>
        <p:nvSpPr>
          <p:cNvPr id="282" name="Google Shape;282;p38"/>
          <p:cNvSpPr txBox="1"/>
          <p:nvPr/>
        </p:nvSpPr>
        <p:spPr>
          <a:xfrm>
            <a:off x="438150" y="1228725"/>
            <a:ext cx="2414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58989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С 2017 года МБОС проходят образовательные организации РТ (школы и СПО) ежегодно весной.</a:t>
            </a:r>
            <a:endParaRPr/>
          </a:p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>
              <a:solidFill>
                <a:srgbClr val="15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58989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По пункт 7.4 протокола АТК РТ от 25 января 2020 года</a:t>
            </a:r>
            <a:endParaRPr/>
          </a:p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58989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«обеспечить участие в дистанционном мониторинге психологической безопасности образовательной среды не менее 90% учащихся </a:t>
            </a:r>
            <a:r>
              <a:rPr b="1" i="0" lang="en-US" sz="1800" u="sng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ежегодно</a:t>
            </a:r>
            <a:r>
              <a:rPr b="1" i="0" lang="en-US" sz="1400" u="none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/>
          </a:p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>
              <a:solidFill>
                <a:srgbClr val="15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58989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С 2020 года к прохождению МБОС присоединились вузы РТ</a:t>
            </a:r>
            <a:endParaRPr/>
          </a:p>
        </p:txBody>
      </p:sp>
      <p:sp>
        <p:nvSpPr>
          <p:cNvPr id="283" name="Google Shape;283;p38"/>
          <p:cNvSpPr txBox="1"/>
          <p:nvPr/>
        </p:nvSpPr>
        <p:spPr>
          <a:xfrm>
            <a:off x="6954837" y="4816475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rkhakimz\Desktop\DkYy8FJWsAEGpRq.png" id="288" name="Google Shape;28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62" y="90487"/>
            <a:ext cx="14382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9"/>
          <p:cNvSpPr txBox="1"/>
          <p:nvPr/>
        </p:nvSpPr>
        <p:spPr>
          <a:xfrm>
            <a:off x="889000" y="765175"/>
            <a:ext cx="80247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0850" y="96837"/>
            <a:ext cx="890700" cy="8907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291" name="Google Shape;291;p39"/>
          <p:cNvSpPr txBox="1"/>
          <p:nvPr>
            <p:ph type="title"/>
          </p:nvPr>
        </p:nvSpPr>
        <p:spPr>
          <a:xfrm>
            <a:off x="1379537" y="271462"/>
            <a:ext cx="64404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i="0" lang="en-US" sz="21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Схема соотношения индикаторов для выделения «группы риска»</a:t>
            </a:r>
            <a:endParaRPr/>
          </a:p>
        </p:txBody>
      </p:sp>
      <p:grpSp>
        <p:nvGrpSpPr>
          <p:cNvPr id="292" name="Google Shape;292;p39"/>
          <p:cNvGrpSpPr/>
          <p:nvPr/>
        </p:nvGrpSpPr>
        <p:grpSpPr>
          <a:xfrm>
            <a:off x="531447" y="1295110"/>
            <a:ext cx="7782747" cy="3131546"/>
            <a:chOff x="0" y="0"/>
            <a:chExt cx="2147483647" cy="2147483647"/>
          </a:xfrm>
        </p:grpSpPr>
        <p:sp>
          <p:nvSpPr>
            <p:cNvPr id="293" name="Google Shape;293;p39"/>
            <p:cNvSpPr/>
            <p:nvPr/>
          </p:nvSpPr>
          <p:spPr>
            <a:xfrm>
              <a:off x="718887366" y="25"/>
              <a:ext cx="723059913" cy="2147483482"/>
            </a:xfrm>
            <a:prstGeom prst="roundRect">
              <a:avLst>
                <a:gd fmla="val 16667" name="adj"/>
              </a:avLst>
            </a:prstGeom>
            <a:solidFill>
              <a:srgbClr val="D99694"/>
            </a:solidFill>
            <a:ln cap="flat" cmpd="sng" w="9525">
              <a:solidFill>
                <a:srgbClr val="C4BD97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Одно из сочетаний показателей по методике Роджерса-Даймона:</a:t>
              </a:r>
              <a:endParaRPr/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↓адаптация + ↓принятие себя</a:t>
              </a:r>
              <a:endParaRPr/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↓адаптация + ↑непринятие себя</a:t>
              </a:r>
              <a:endParaRPr/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↓адаптация + ↑эскапизм</a:t>
              </a:r>
              <a:endParaRPr/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↑дезадаптация + ↓принятие себя</a:t>
              </a:r>
              <a:endParaRPr/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↑дезадаптация + ↑непринятие себя </a:t>
              </a:r>
              <a:endParaRPr/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↑дезадаптация + ↑эскапизм</a:t>
              </a:r>
              <a:endParaRPr/>
            </a:p>
          </p:txBody>
        </p:sp>
        <p:sp>
          <p:nvSpPr>
            <p:cNvPr id="294" name="Google Shape;294;p39"/>
            <p:cNvSpPr/>
            <p:nvPr/>
          </p:nvSpPr>
          <p:spPr>
            <a:xfrm>
              <a:off x="1614263462" y="262343206"/>
              <a:ext cx="533220109" cy="141748485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C4BD97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Заниженный показатель по Опроснику оценки психологической безопасности образовательной среды:</a:t>
              </a:r>
              <a:endParaRPr/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7620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Char char="-"/>
              </a:pPr>
              <a:r>
                <a:rPr b="0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↓межличностные отношения</a:t>
              </a:r>
              <a:endParaRPr b="0" i="0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0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 ↓ комфортность</a:t>
              </a:r>
              <a:endParaRPr/>
            </a:p>
          </p:txBody>
        </p:sp>
        <p:sp>
          <p:nvSpPr>
            <p:cNvPr id="295" name="Google Shape;295;p39"/>
            <p:cNvSpPr/>
            <p:nvPr/>
          </p:nvSpPr>
          <p:spPr>
            <a:xfrm>
              <a:off x="4" y="150354673"/>
              <a:ext cx="478145721" cy="51846537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C4BD97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Высокий уровень агрессии, общий балл по методике BPAQ-24</a:t>
              </a:r>
              <a:endParaRPr/>
            </a:p>
          </p:txBody>
        </p:sp>
        <p:sp>
          <p:nvSpPr>
            <p:cNvPr id="296" name="Google Shape;296;p39"/>
            <p:cNvSpPr/>
            <p:nvPr/>
          </p:nvSpPr>
          <p:spPr>
            <a:xfrm>
              <a:off x="4" y="991305926"/>
              <a:ext cx="478145721" cy="1119885389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C4BD97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1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Высокий уровень депрессии по методике Зунга:</a:t>
              </a:r>
              <a:endParaRPr/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just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0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-легкое депрессивное состояние;</a:t>
              </a:r>
              <a:endParaRPr b="0" i="0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just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0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-субдепрессивное состояние;</a:t>
              </a:r>
              <a:endParaRPr b="0" i="0" sz="12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just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200"/>
                <a:buFont typeface="Calibri"/>
                <a:buNone/>
              </a:pPr>
              <a:r>
                <a:rPr b="0" i="0" lang="en-US" sz="12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-депрессивное состояние.</a:t>
              </a:r>
              <a:endParaRPr/>
            </a:p>
          </p:txBody>
        </p:sp>
        <p:cxnSp>
          <p:nvCxnSpPr>
            <p:cNvPr id="297" name="Google Shape;297;p39"/>
            <p:cNvCxnSpPr/>
            <p:nvPr/>
          </p:nvCxnSpPr>
          <p:spPr>
            <a:xfrm>
              <a:off x="494834924" y="873095809"/>
              <a:ext cx="238238278" cy="0"/>
            </a:xfrm>
            <a:prstGeom prst="straightConnector1">
              <a:avLst/>
            </a:prstGeom>
            <a:noFill/>
            <a:ln cap="flat" cmpd="sng" w="38100">
              <a:solidFill>
                <a:srgbClr val="002060"/>
              </a:solidFill>
              <a:prstDash val="solid"/>
              <a:miter lim="800000"/>
              <a:headEnd len="med" w="med" type="none"/>
              <a:tailEnd len="med" w="med" type="triangle"/>
            </a:ln>
            <a:effectLst>
              <a:outerShdw blurRad="63500" dir="5400000" dist="20000">
                <a:srgbClr val="000000">
                  <a:alpha val="37650"/>
                </a:srgbClr>
              </a:outerShdw>
            </a:effectLst>
          </p:spPr>
        </p:cxnSp>
        <p:cxnSp>
          <p:nvCxnSpPr>
            <p:cNvPr id="298" name="Google Shape;298;p39"/>
            <p:cNvCxnSpPr/>
            <p:nvPr/>
          </p:nvCxnSpPr>
          <p:spPr>
            <a:xfrm rot="10800000">
              <a:off x="1421920532" y="873095809"/>
              <a:ext cx="192342930" cy="0"/>
            </a:xfrm>
            <a:prstGeom prst="straightConnector1">
              <a:avLst/>
            </a:prstGeom>
            <a:noFill/>
            <a:ln cap="flat" cmpd="sng" w="38100">
              <a:solidFill>
                <a:srgbClr val="002060"/>
              </a:solidFill>
              <a:prstDash val="solid"/>
              <a:miter lim="800000"/>
              <a:headEnd len="med" w="med" type="none"/>
              <a:tailEnd len="med" w="med" type="triangle"/>
            </a:ln>
            <a:effectLst>
              <a:outerShdw blurRad="63500" dir="5400000" dist="20000">
                <a:srgbClr val="000000">
                  <a:alpha val="37650"/>
                </a:srgbClr>
              </a:outerShdw>
            </a:effectLst>
          </p:spPr>
        </p:cxnSp>
        <p:sp>
          <p:nvSpPr>
            <p:cNvPr id="299" name="Google Shape;299;p39"/>
            <p:cNvSpPr txBox="1"/>
            <p:nvPr/>
          </p:nvSpPr>
          <p:spPr>
            <a:xfrm>
              <a:off x="1500776870" y="642897158"/>
              <a:ext cx="79273724" cy="220865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  <a:buFont typeface="Times New Roman"/>
                <a:buNone/>
              </a:pPr>
              <a:r>
                <a:rPr b="1" i="0" lang="en-US" sz="16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rPr>
                <a:t>+</a:t>
              </a:r>
              <a:endParaRPr/>
            </a:p>
          </p:txBody>
        </p:sp>
        <p:sp>
          <p:nvSpPr>
            <p:cNvPr id="300" name="Google Shape;300;p39"/>
            <p:cNvSpPr txBox="1"/>
            <p:nvPr/>
          </p:nvSpPr>
          <p:spPr>
            <a:xfrm>
              <a:off x="572856824" y="668820103"/>
              <a:ext cx="59664032" cy="220866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  <a:buFont typeface="Times New Roman"/>
                <a:buNone/>
              </a:pPr>
              <a:r>
                <a:rPr b="1" i="0" lang="en-US" sz="16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rPr>
                <a:t>+</a:t>
              </a:r>
              <a:endParaRPr/>
            </a:p>
          </p:txBody>
        </p:sp>
        <p:sp>
          <p:nvSpPr>
            <p:cNvPr id="301" name="Google Shape;301;p39"/>
            <p:cNvSpPr txBox="1"/>
            <p:nvPr/>
          </p:nvSpPr>
          <p:spPr>
            <a:xfrm>
              <a:off x="153123326" y="723777765"/>
              <a:ext cx="104307519" cy="164871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000"/>
                <a:buFont typeface="Calibri"/>
                <a:buNone/>
              </a:pPr>
              <a:r>
                <a:rPr b="0" i="0" lang="en-US" sz="1000" u="none">
                  <a:solidFill>
                    <a:srgbClr val="002060"/>
                  </a:solidFill>
                  <a:effectLst>
                    <a:outerShdw blurRad="38100" algn="tl" dir="2700000" dist="38100">
                      <a:srgbClr val="C0C0C0"/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или</a:t>
              </a:r>
              <a:endParaRPr/>
            </a:p>
          </p:txBody>
        </p:sp>
      </p:grpSp>
      <p:sp>
        <p:nvSpPr>
          <p:cNvPr id="302" name="Google Shape;302;p39"/>
          <p:cNvSpPr txBox="1"/>
          <p:nvPr/>
        </p:nvSpPr>
        <p:spPr>
          <a:xfrm>
            <a:off x="6954837" y="4816475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0"/>
          <p:cNvSpPr txBox="1"/>
          <p:nvPr/>
        </p:nvSpPr>
        <p:spPr>
          <a:xfrm>
            <a:off x="6923087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C:\Users\rkhakimz\Desktop\DkYy8FJWsAEGpRq.png" id="308" name="Google Shape;30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" y="90487"/>
            <a:ext cx="14414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50225" y="19050"/>
            <a:ext cx="847800" cy="8397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10" name="Google Shape;310;p40"/>
          <p:cNvSpPr txBox="1"/>
          <p:nvPr/>
        </p:nvSpPr>
        <p:spPr>
          <a:xfrm>
            <a:off x="1568450" y="17462"/>
            <a:ext cx="6818400" cy="8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300"/>
              <a:buFont typeface="Trebuchet MS"/>
              <a:buNone/>
            </a:pPr>
            <a:r>
              <a:rPr b="1" i="0" lang="en-US" sz="1300" u="none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Оценка вероятности возникновения отклоняющегося поведения строится на анализе соотношения факторов риска и факторов защиты </a:t>
            </a:r>
            <a:br>
              <a:rPr b="1" i="0" lang="en-US" sz="1300" u="none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1300" u="none">
                <a:solidFill>
                  <a:srgbClr val="158989"/>
                </a:solidFill>
                <a:latin typeface="Calibri"/>
                <a:ea typeface="Calibri"/>
                <a:cs typeface="Calibri"/>
                <a:sym typeface="Calibri"/>
              </a:rPr>
              <a:t>(социально-психологическое тестирование (СПТ) в образовательных организациях Республики Татарстан</a:t>
            </a:r>
            <a:endParaRPr/>
          </a:p>
        </p:txBody>
      </p:sp>
      <p:graphicFrame>
        <p:nvGraphicFramePr>
          <p:cNvPr id="311" name="Google Shape;311;p40"/>
          <p:cNvGraphicFramePr/>
          <p:nvPr/>
        </p:nvGraphicFramePr>
        <p:xfrm>
          <a:off x="354012" y="9255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{5BC248B9-A013-4C4D-BD2E-DC8D12B3629D}</a:tableStyleId>
              </a:tblPr>
              <a:tblGrid>
                <a:gridCol w="4598975"/>
                <a:gridCol w="3433750"/>
              </a:tblGrid>
              <a:tr h="1006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Факторы риска  -</a:t>
                      </a:r>
                      <a:b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социально-психологические условия, повышающие угрозу</a:t>
                      </a:r>
                      <a:endParaRPr/>
                    </a:p>
                  </a:txBody>
                  <a:tcPr marT="45725" marB="45725" marR="91425" marL="9142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Факторы защиты (протективные факторы) - обстоятельства, повышающие социально-психологическую устойчивость к воздействию факторов риска</a:t>
                      </a:r>
                      <a:endParaRPr/>
                    </a:p>
                  </a:txBody>
                  <a:tcPr marT="45725" marB="45725" marR="91425" marL="9142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84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1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качества и условия, регулирующие взаимоотношения личности и социума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Потребность в одобрении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Принятие асоциальных установок социума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Подверженность влиянию группы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Примеры девиантного и делинквентного поведения в социальном окружении</a:t>
                      </a:r>
                      <a:endParaRPr/>
                    </a:p>
                  </a:txBody>
                  <a:tcPr marT="45725" marB="45725" marR="91425" marL="9142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>
                      <a:noAutofit/>
                    </a:bodyPr>
                    <a:lstStyle/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принятие родителями, </a:t>
                      </a:r>
                      <a:endParaRPr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принятие одноклассниками,</a:t>
                      </a:r>
                      <a:endParaRPr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социальная активность, </a:t>
                      </a:r>
                      <a:endParaRPr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самоконтроль поведения, </a:t>
                      </a:r>
                      <a:endParaRPr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самоэффективность. </a:t>
                      </a:r>
                      <a:endParaRPr/>
                    </a:p>
                  </a:txBody>
                  <a:tcPr marT="45725" marB="45725" marR="91425" marL="9142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7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качества, влияющие на индивидуальные особенности поведения: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Склонность к риску (опасности)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Импульсивность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Тревожность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-"/>
                      </a:pPr>
                      <a:r>
                        <a:rPr b="0" i="0" lang="en-US" sz="14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фрустрация</a:t>
                      </a:r>
                      <a:endParaRPr/>
                    </a:p>
                  </a:txBody>
                  <a:tcPr marT="45725" marB="45725" marR="91425" marL="9142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